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1"/>
  </p:notesMasterIdLst>
  <p:sldIdLst>
    <p:sldId id="1825" r:id="rId2"/>
    <p:sldId id="2097" r:id="rId3"/>
    <p:sldId id="2101" r:id="rId4"/>
    <p:sldId id="2098" r:id="rId5"/>
    <p:sldId id="1409" r:id="rId6"/>
    <p:sldId id="1333" r:id="rId7"/>
    <p:sldId id="2100" r:id="rId8"/>
    <p:sldId id="2102" r:id="rId9"/>
    <p:sldId id="46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5277" autoAdjust="0"/>
    <p:restoredTop sz="94671" autoAdjust="0"/>
  </p:normalViewPr>
  <p:slideViewPr>
    <p:cSldViewPr>
      <p:cViewPr>
        <p:scale>
          <a:sx n="76" d="100"/>
          <a:sy n="76" d="100"/>
        </p:scale>
        <p:origin x="2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Verdana" panose="020B0604030504040204" pitchFamily="34" charset="0"/>
              </a:defRPr>
            </a:lvl1pPr>
          </a:lstStyle>
          <a:p>
            <a:pPr>
              <a:defRPr/>
            </a:pPr>
            <a:fld id="{5BBE3985-65EF-4BB2-879D-AC09678612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GB"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grpSp>
      </p:grpSp>
      <p:sp>
        <p:nvSpPr>
          <p:cNvPr id="27445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7445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CE274D83-C108-4F7F-8787-419FD26496CB}" type="slidenum">
              <a:rPr lang="en-US" altLang="en-US"/>
              <a:pPr>
                <a:defRPr/>
              </a:pPr>
              <a:t>‹#›</a:t>
            </a:fld>
            <a:endParaRPr lang="en-US" altLang="en-US"/>
          </a:p>
        </p:txBody>
      </p:sp>
    </p:spTree>
    <p:extLst>
      <p:ext uri="{BB962C8B-B14F-4D97-AF65-F5344CB8AC3E}">
        <p14:creationId xmlns:p14="http://schemas.microsoft.com/office/powerpoint/2010/main" val="378858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A98DEC0-B06B-4036-80E9-FA64210786F9}"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0296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A15F200-3237-4D28-944F-6EFD79C0BF9C}"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14663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73A66C3-C55A-46A8-AC6C-8B68CCAEE5E3}"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9160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B6F7860-A22D-4910-BEA8-50019F3E1AC8}"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250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6E3409C-6083-45C5-99BE-D137487D27CA}"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28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25DC8AA-7838-46B5-9FBE-3F318CEB2049}"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023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57A4C1A-96BE-4953-9EB4-6948F9537E59}"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1394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89BAE030-2F96-4315-A6B4-63D5ADA95BEF}"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0332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5F1DF04-06C7-4BAF-9B0D-CD2E0BF2189F}"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427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CAE5F286-632F-4444-8189-DF6C62EB4889}"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6712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67581DD-31BC-4358-B0EC-121D7BE35ACF}"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121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39509A7-B05B-4490-90CA-9895E4F48673}"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8945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341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27341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D14B076F-D7FA-4D79-89A2-E153152812AF}"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GB" alt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7342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406"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 id="2147484404" r:id="rId12"/>
    <p:sldLayoutId id="2147484405" r:id="rId13"/>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28600" y="533400"/>
            <a:ext cx="8839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endParaRPr lang="en-US" altLang="en-US" sz="3000" b="1" dirty="0">
              <a:solidFill>
                <a:schemeClr val="tx2"/>
              </a:solidFill>
            </a:endParaRPr>
          </a:p>
          <a:p>
            <a:pPr algn="ctr" eaLnBrk="1" hangingPunct="1">
              <a:spcBef>
                <a:spcPct val="0"/>
              </a:spcBef>
              <a:buClrTx/>
              <a:buSzTx/>
              <a:buFontTx/>
              <a:buNone/>
            </a:pPr>
            <a:endParaRPr lang="en-US" altLang="en-US" sz="3000" b="1" dirty="0">
              <a:solidFill>
                <a:schemeClr val="tx2"/>
              </a:solidFill>
            </a:endParaRPr>
          </a:p>
          <a:p>
            <a:pPr algn="ctr" eaLnBrk="1" hangingPunct="1">
              <a:spcBef>
                <a:spcPct val="0"/>
              </a:spcBef>
              <a:buClrTx/>
              <a:buSzTx/>
              <a:buFontTx/>
              <a:buNone/>
            </a:pPr>
            <a:endParaRPr lang="en-US" altLang="en-US" dirty="0"/>
          </a:p>
          <a:p>
            <a:pPr algn="ctr" eaLnBrk="1" hangingPunct="1">
              <a:spcBef>
                <a:spcPct val="0"/>
              </a:spcBef>
              <a:buClrTx/>
              <a:buSzTx/>
              <a:buFontTx/>
              <a:buNone/>
            </a:pPr>
            <a:endParaRPr lang="en-US" altLang="en-US" dirty="0"/>
          </a:p>
          <a:p>
            <a:pPr algn="ctr" eaLnBrk="1" hangingPunct="1">
              <a:spcBef>
                <a:spcPct val="0"/>
              </a:spcBef>
              <a:buClrTx/>
              <a:buSzTx/>
              <a:buFontTx/>
              <a:buNone/>
            </a:pPr>
            <a:r>
              <a:rPr lang="en-US" altLang="en-US" sz="2400" b="1" dirty="0"/>
              <a:t>ESA Mentoring Panel: </a:t>
            </a:r>
          </a:p>
          <a:p>
            <a:pPr algn="ctr" eaLnBrk="1" hangingPunct="1">
              <a:spcBef>
                <a:spcPct val="0"/>
              </a:spcBef>
              <a:buClrTx/>
              <a:buSzTx/>
              <a:buFontTx/>
              <a:buNone/>
            </a:pPr>
            <a:r>
              <a:rPr lang="en-US" altLang="en-US" sz="2400" b="1" dirty="0"/>
              <a:t>Publishing Experimental Economics Papers</a:t>
            </a:r>
          </a:p>
          <a:p>
            <a:pPr algn="ctr" eaLnBrk="1" hangingPunct="1">
              <a:spcBef>
                <a:spcPct val="0"/>
              </a:spcBef>
              <a:buClrTx/>
              <a:buSzTx/>
              <a:buFontTx/>
              <a:buNone/>
            </a:pPr>
            <a:endParaRPr lang="en-US" altLang="en-US" sz="2400" b="1" dirty="0">
              <a:solidFill>
                <a:schemeClr val="tx2"/>
              </a:solidFill>
            </a:endParaRPr>
          </a:p>
          <a:p>
            <a:pPr algn="ctr" eaLnBrk="1" hangingPunct="1">
              <a:spcBef>
                <a:spcPct val="0"/>
              </a:spcBef>
              <a:buClrTx/>
              <a:buSzTx/>
              <a:buFontTx/>
              <a:buNone/>
            </a:pPr>
            <a:r>
              <a:rPr lang="en-US" altLang="en-US" sz="2400" b="1" dirty="0">
                <a:solidFill>
                  <a:schemeClr val="tx2"/>
                </a:solidFill>
              </a:rPr>
              <a:t>John A. List </a:t>
            </a:r>
            <a:r>
              <a:rPr lang="en-US" altLang="en-US" sz="2800" b="1" dirty="0">
                <a:solidFill>
                  <a:schemeClr val="tx2"/>
                </a:solidFill>
              </a:rPr>
              <a:t> </a:t>
            </a:r>
          </a:p>
          <a:p>
            <a:pPr algn="ctr" eaLnBrk="1" hangingPunct="1">
              <a:spcBef>
                <a:spcPct val="0"/>
              </a:spcBef>
              <a:buClrTx/>
              <a:buSzTx/>
              <a:buFontTx/>
              <a:buNone/>
            </a:pPr>
            <a:r>
              <a:rPr lang="en-US" altLang="en-US" sz="2000" dirty="0">
                <a:solidFill>
                  <a:schemeClr val="tx2"/>
                </a:solidFill>
              </a:rPr>
              <a:t>University of Chicago</a:t>
            </a:r>
          </a:p>
          <a:p>
            <a:pPr algn="ctr" eaLnBrk="1" hangingPunct="1">
              <a:spcBef>
                <a:spcPct val="0"/>
              </a:spcBef>
              <a:buClrTx/>
              <a:buSzTx/>
              <a:buFontTx/>
              <a:buNone/>
            </a:pPr>
            <a:endParaRPr lang="en-US" altLang="en-US" sz="2000" dirty="0">
              <a:solidFill>
                <a:schemeClr val="tx2"/>
              </a:solidFill>
            </a:endParaRPr>
          </a:p>
          <a:p>
            <a:pPr algn="ctr" eaLnBrk="1" hangingPunct="1">
              <a:spcBef>
                <a:spcPct val="0"/>
              </a:spcBef>
              <a:buClrTx/>
              <a:buSzTx/>
              <a:buFontTx/>
              <a:buNone/>
            </a:pPr>
            <a:endParaRPr lang="en-US" altLang="en-US" sz="2000" dirty="0">
              <a:solidFill>
                <a:schemeClr val="tx2"/>
              </a:solidFill>
            </a:endParaRPr>
          </a:p>
          <a:p>
            <a:pPr algn="ctr" eaLnBrk="1" hangingPunct="1">
              <a:spcBef>
                <a:spcPct val="0"/>
              </a:spcBef>
              <a:buClrTx/>
              <a:buSzTx/>
              <a:buFontTx/>
              <a:buNone/>
            </a:pPr>
            <a:endParaRPr lang="en-US" altLang="en-US" sz="2000" dirty="0">
              <a:solidFill>
                <a:schemeClr val="tx2"/>
              </a:solidFill>
            </a:endParaRPr>
          </a:p>
        </p:txBody>
      </p:sp>
      <p:sp>
        <p:nvSpPr>
          <p:cNvPr id="3075" name="Text Box 3"/>
          <p:cNvSpPr txBox="1">
            <a:spLocks noChangeArrowheads="1"/>
          </p:cNvSpPr>
          <p:nvPr/>
        </p:nvSpPr>
        <p:spPr bwMode="auto">
          <a:xfrm>
            <a:off x="533400" y="1828800"/>
            <a:ext cx="86106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br>
              <a:rPr lang="en-US" altLang="en-US" sz="1600" dirty="0">
                <a:solidFill>
                  <a:schemeClr val="tx2"/>
                </a:solidFill>
                <a:latin typeface="Times New Roman" pitchFamily="18" charset="0"/>
              </a:rPr>
            </a:br>
            <a:endParaRPr lang="en-US" altLang="en-US" sz="2400" dirty="0">
              <a:cs typeface="Times New Roman" pitchFamily="18" charset="0"/>
            </a:endParaRPr>
          </a:p>
          <a:p>
            <a:pPr marL="0" indent="0">
              <a:spcBef>
                <a:spcPct val="50000"/>
              </a:spcBef>
              <a:defRPr/>
            </a:pPr>
            <a:endParaRPr lang="en-US" altLang="en-US" b="1" dirty="0">
              <a:latin typeface="+mn-lt"/>
              <a:cs typeface="Times New Roman" pitchFamily="18" charset="0"/>
            </a:endParaRPr>
          </a:p>
          <a:p>
            <a:pPr marL="0" indent="0">
              <a:spcBef>
                <a:spcPct val="50000"/>
              </a:spcBef>
              <a:defRPr/>
            </a:pPr>
            <a:endParaRPr lang="en-US" altLang="en-US" b="1" dirty="0">
              <a:latin typeface="+mn-lt"/>
              <a:cs typeface="Times New Roman" pitchFamily="18" charset="0"/>
            </a:endParaRPr>
          </a:p>
          <a:p>
            <a:pPr marL="342900" indent="-342900">
              <a:spcBef>
                <a:spcPct val="50000"/>
              </a:spcBef>
              <a:buAutoNum type="alphaUcPeriod"/>
              <a:defRPr/>
            </a:pPr>
            <a:r>
              <a:rPr lang="en-US" altLang="en-US" sz="2400" dirty="0"/>
              <a:t> JPE</a:t>
            </a:r>
          </a:p>
          <a:p>
            <a:pPr marL="342900" indent="-342900">
              <a:spcBef>
                <a:spcPct val="50000"/>
              </a:spcBef>
              <a:buFontTx/>
              <a:buAutoNum type="alphaUcPeriod"/>
              <a:defRPr/>
            </a:pPr>
            <a:r>
              <a:rPr lang="en-US" altLang="en-US" sz="2400" dirty="0"/>
              <a:t> Introducing the Typhon of publishing experimental papers</a:t>
            </a:r>
          </a:p>
          <a:p>
            <a:pPr marL="342900" indent="-342900">
              <a:spcBef>
                <a:spcPct val="50000"/>
              </a:spcBef>
              <a:buFontTx/>
              <a:buAutoNum type="alphaUcPeriod"/>
              <a:defRPr/>
            </a:pPr>
            <a:r>
              <a:rPr lang="en-US" altLang="en-US" sz="2400" dirty="0"/>
              <a:t> Slaying Typhon</a:t>
            </a:r>
          </a:p>
        </p:txBody>
      </p:sp>
    </p:spTree>
    <p:extLst>
      <p:ext uri="{BB962C8B-B14F-4D97-AF65-F5344CB8AC3E}">
        <p14:creationId xmlns:p14="http://schemas.microsoft.com/office/powerpoint/2010/main" val="18903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989D6-517B-4185-8F99-5C4587E4B5CC}"/>
              </a:ext>
            </a:extLst>
          </p:cNvPr>
          <p:cNvSpPr>
            <a:spLocks noGrp="1"/>
          </p:cNvSpPr>
          <p:nvPr>
            <p:ph type="title"/>
          </p:nvPr>
        </p:nvSpPr>
        <p:spPr/>
        <p:txBody>
          <a:bodyPr/>
          <a:lstStyle/>
          <a:p>
            <a:endParaRPr lang="en-US" dirty="0"/>
          </a:p>
        </p:txBody>
      </p:sp>
      <p:pic>
        <p:nvPicPr>
          <p:cNvPr id="5" name="Content Placeholder 4" descr="A picture containing text&#10;&#10;Description automatically generated">
            <a:extLst>
              <a:ext uri="{FF2B5EF4-FFF2-40B4-BE49-F238E27FC236}">
                <a16:creationId xmlns:a16="http://schemas.microsoft.com/office/drawing/2014/main" id="{49B5D0FD-2D6F-4B4E-A992-F6A51278D3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457200"/>
            <a:ext cx="7848600" cy="6248400"/>
          </a:xfrm>
        </p:spPr>
      </p:pic>
    </p:spTree>
    <p:extLst>
      <p:ext uri="{BB962C8B-B14F-4D97-AF65-F5344CB8AC3E}">
        <p14:creationId xmlns:p14="http://schemas.microsoft.com/office/powerpoint/2010/main" val="21581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3BC1FF0-E469-494B-A864-1829E1DE3F89}"/>
              </a:ext>
            </a:extLst>
          </p:cNvPr>
          <p:cNvSpPr>
            <a:spLocks noGrp="1" noChangeArrowheads="1"/>
          </p:cNvSpPr>
          <p:nvPr>
            <p:ph type="title"/>
          </p:nvPr>
        </p:nvSpPr>
        <p:spPr>
          <a:xfrm>
            <a:off x="1485900" y="762000"/>
            <a:ext cx="6400800" cy="895350"/>
          </a:xfrm>
        </p:spPr>
        <p:txBody>
          <a:bodyPr/>
          <a:lstStyle/>
          <a:p>
            <a:pPr algn="ctr"/>
            <a:r>
              <a:rPr lang="en-US" altLang="en-US" sz="4000" b="1" dirty="0">
                <a:latin typeface="Times New Roman" panose="02020603050405020304" pitchFamily="18" charset="0"/>
                <a:cs typeface="Times New Roman" panose="02020603050405020304" pitchFamily="18" charset="0"/>
              </a:rPr>
              <a:t>What is Typhon to Experimentalists?  </a:t>
            </a:r>
          </a:p>
        </p:txBody>
      </p:sp>
      <p:sp>
        <p:nvSpPr>
          <p:cNvPr id="26627" name="Content Placeholder 2">
            <a:extLst>
              <a:ext uri="{FF2B5EF4-FFF2-40B4-BE49-F238E27FC236}">
                <a16:creationId xmlns:a16="http://schemas.microsoft.com/office/drawing/2014/main" id="{0C7DCA37-E6C7-48EC-9D9A-F9BCE939A769}"/>
              </a:ext>
            </a:extLst>
          </p:cNvPr>
          <p:cNvSpPr>
            <a:spLocks noGrp="1" noChangeArrowheads="1"/>
          </p:cNvSpPr>
          <p:nvPr>
            <p:ph idx="1"/>
          </p:nvPr>
        </p:nvSpPr>
        <p:spPr>
          <a:xfrm>
            <a:off x="789468" y="1752600"/>
            <a:ext cx="7719238" cy="4876800"/>
          </a:xfrm>
        </p:spPr>
        <p:txBody>
          <a:bodyPr>
            <a:noAutofit/>
          </a:bodyPr>
          <a:lstStyle/>
          <a:p>
            <a:endParaRPr lang="en-US" altLang="en-US" sz="2400" dirty="0">
              <a:latin typeface="Times New Roman" panose="02020603050405020304" pitchFamily="18" charset="0"/>
              <a:cs typeface="Times New Roman" panose="02020603050405020304" pitchFamily="18" charset="0"/>
            </a:endParaRPr>
          </a:p>
          <a:p>
            <a:endParaRPr lang="en-US" altLang="en-US" sz="2400" dirty="0">
              <a:latin typeface="Times New Roman" panose="02020603050405020304" pitchFamily="18" charset="0"/>
              <a:cs typeface="Times New Roman" panose="02020603050405020304" pitchFamily="18" charset="0"/>
            </a:endParaRPr>
          </a:p>
          <a:p>
            <a:endParaRPr lang="en-US" altLang="en-US" sz="2400" dirty="0">
              <a:latin typeface="Times New Roman" panose="02020603050405020304" pitchFamily="18" charset="0"/>
              <a:cs typeface="Times New Roman" panose="02020603050405020304" pitchFamily="18" charset="0"/>
            </a:endParaRPr>
          </a:p>
          <a:p>
            <a:pPr marL="0" indent="0" algn="ctr">
              <a:buNone/>
            </a:pPr>
            <a:r>
              <a:rPr lang="en-US" altLang="en-US" sz="4400" b="1" dirty="0">
                <a:latin typeface="Times New Roman" panose="02020603050405020304" pitchFamily="18" charset="0"/>
                <a:cs typeface="Times New Roman" panose="02020603050405020304" pitchFamily="18" charset="0"/>
              </a:rPr>
              <a:t>EXTERNAL VALIDITY</a:t>
            </a:r>
          </a:p>
        </p:txBody>
      </p:sp>
    </p:spTree>
    <p:extLst>
      <p:ext uri="{BB962C8B-B14F-4D97-AF65-F5344CB8AC3E}">
        <p14:creationId xmlns:p14="http://schemas.microsoft.com/office/powerpoint/2010/main" val="179750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animEffect transition="in" filter="wipe(down)">
                                      <p:cBhvr>
                                        <p:cTn id="7" dur="580">
                                          <p:stCondLst>
                                            <p:cond delay="0"/>
                                          </p:stCondLst>
                                        </p:cTn>
                                        <p:tgtEl>
                                          <p:spTgt spid="26627">
                                            <p:txEl>
                                              <p:pRg st="3" end="3"/>
                                            </p:txEl>
                                          </p:spTgt>
                                        </p:tgtEl>
                                      </p:cBhvr>
                                    </p:animEffect>
                                    <p:anim calcmode="lin" valueType="num">
                                      <p:cBhvr>
                                        <p:cTn id="8" dur="1822" tmFilter="0,0; 0.14,0.36; 0.43,0.73; 0.71,0.91; 1.0,1.0">
                                          <p:stCondLst>
                                            <p:cond delay="0"/>
                                          </p:stCondLst>
                                        </p:cTn>
                                        <p:tgtEl>
                                          <p:spTgt spid="26627">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627">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627">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627">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627">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6627">
                                            <p:txEl>
                                              <p:pRg st="3" end="3"/>
                                            </p:txEl>
                                          </p:spTgt>
                                        </p:tgtEl>
                                      </p:cBhvr>
                                      <p:to x="100000" y="60000"/>
                                    </p:animScale>
                                    <p:animScale>
                                      <p:cBhvr>
                                        <p:cTn id="14" dur="166" decel="50000">
                                          <p:stCondLst>
                                            <p:cond delay="676"/>
                                          </p:stCondLst>
                                        </p:cTn>
                                        <p:tgtEl>
                                          <p:spTgt spid="26627">
                                            <p:txEl>
                                              <p:pRg st="3" end="3"/>
                                            </p:txEl>
                                          </p:spTgt>
                                        </p:tgtEl>
                                      </p:cBhvr>
                                      <p:to x="100000" y="100000"/>
                                    </p:animScale>
                                    <p:animScale>
                                      <p:cBhvr>
                                        <p:cTn id="15" dur="26">
                                          <p:stCondLst>
                                            <p:cond delay="1312"/>
                                          </p:stCondLst>
                                        </p:cTn>
                                        <p:tgtEl>
                                          <p:spTgt spid="26627">
                                            <p:txEl>
                                              <p:pRg st="3" end="3"/>
                                            </p:txEl>
                                          </p:spTgt>
                                        </p:tgtEl>
                                      </p:cBhvr>
                                      <p:to x="100000" y="80000"/>
                                    </p:animScale>
                                    <p:animScale>
                                      <p:cBhvr>
                                        <p:cTn id="16" dur="166" decel="50000">
                                          <p:stCondLst>
                                            <p:cond delay="1338"/>
                                          </p:stCondLst>
                                        </p:cTn>
                                        <p:tgtEl>
                                          <p:spTgt spid="26627">
                                            <p:txEl>
                                              <p:pRg st="3" end="3"/>
                                            </p:txEl>
                                          </p:spTgt>
                                        </p:tgtEl>
                                      </p:cBhvr>
                                      <p:to x="100000" y="100000"/>
                                    </p:animScale>
                                    <p:animScale>
                                      <p:cBhvr>
                                        <p:cTn id="17" dur="26">
                                          <p:stCondLst>
                                            <p:cond delay="1642"/>
                                          </p:stCondLst>
                                        </p:cTn>
                                        <p:tgtEl>
                                          <p:spTgt spid="26627">
                                            <p:txEl>
                                              <p:pRg st="3" end="3"/>
                                            </p:txEl>
                                          </p:spTgt>
                                        </p:tgtEl>
                                      </p:cBhvr>
                                      <p:to x="100000" y="90000"/>
                                    </p:animScale>
                                    <p:animScale>
                                      <p:cBhvr>
                                        <p:cTn id="18" dur="166" decel="50000">
                                          <p:stCondLst>
                                            <p:cond delay="1668"/>
                                          </p:stCondLst>
                                        </p:cTn>
                                        <p:tgtEl>
                                          <p:spTgt spid="26627">
                                            <p:txEl>
                                              <p:pRg st="3" end="3"/>
                                            </p:txEl>
                                          </p:spTgt>
                                        </p:tgtEl>
                                      </p:cBhvr>
                                      <p:to x="100000" y="100000"/>
                                    </p:animScale>
                                    <p:animScale>
                                      <p:cBhvr>
                                        <p:cTn id="19" dur="26">
                                          <p:stCondLst>
                                            <p:cond delay="1808"/>
                                          </p:stCondLst>
                                        </p:cTn>
                                        <p:tgtEl>
                                          <p:spTgt spid="26627">
                                            <p:txEl>
                                              <p:pRg st="3" end="3"/>
                                            </p:txEl>
                                          </p:spTgt>
                                        </p:tgtEl>
                                      </p:cBhvr>
                                      <p:to x="100000" y="95000"/>
                                    </p:animScale>
                                    <p:animScale>
                                      <p:cBhvr>
                                        <p:cTn id="20" dur="166" decel="50000">
                                          <p:stCondLst>
                                            <p:cond delay="1834"/>
                                          </p:stCondLst>
                                        </p:cTn>
                                        <p:tgtEl>
                                          <p:spTgt spid="26627">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6D79F933-DADB-4EC1-8E04-9E61E5E0596C}"/>
              </a:ext>
            </a:extLst>
          </p:cNvPr>
          <p:cNvSpPr>
            <a:spLocks noGrp="1" noChangeArrowheads="1"/>
          </p:cNvSpPr>
          <p:nvPr>
            <p:ph type="title"/>
          </p:nvPr>
        </p:nvSpPr>
        <p:spPr/>
        <p:txBody>
          <a:bodyPr>
            <a:normAutofit/>
          </a:bodyPr>
          <a:lstStyle/>
          <a:p>
            <a:pPr algn="ctr"/>
            <a:r>
              <a:rPr lang="en-US" altLang="en-US" sz="3600" b="1" dirty="0">
                <a:latin typeface="Times New Roman" panose="02020603050405020304" pitchFamily="18" charset="0"/>
                <a:cs typeface="Times New Roman" panose="02020603050405020304" pitchFamily="18" charset="0"/>
              </a:rPr>
              <a:t>Uber Gender Pay Gap Paper</a:t>
            </a:r>
          </a:p>
        </p:txBody>
      </p:sp>
      <p:sp>
        <p:nvSpPr>
          <p:cNvPr id="3" name="Content Placeholder 2">
            <a:extLst>
              <a:ext uri="{FF2B5EF4-FFF2-40B4-BE49-F238E27FC236}">
                <a16:creationId xmlns:a16="http://schemas.microsoft.com/office/drawing/2014/main" id="{7D15B12B-E84F-4B7C-9F96-63A70B20E189}"/>
              </a:ext>
            </a:extLst>
          </p:cNvPr>
          <p:cNvSpPr>
            <a:spLocks noGrp="1"/>
          </p:cNvSpPr>
          <p:nvPr>
            <p:ph idx="1"/>
          </p:nvPr>
        </p:nvSpPr>
        <p:spPr/>
        <p:txBody>
          <a:bodyPr/>
          <a:lstStyle/>
          <a:p>
            <a:pPr>
              <a:defRPr/>
            </a:pPr>
            <a:r>
              <a:rPr lang="en-US" sz="2400" dirty="0">
                <a:latin typeface="Times New Roman" panose="02020603050405020304" pitchFamily="18" charset="0"/>
                <a:cs typeface="Times New Roman" panose="02020603050405020304" pitchFamily="18" charset="0"/>
              </a:rPr>
              <a:t>One referee argues:</a:t>
            </a:r>
          </a:p>
          <a:p>
            <a:pPr marL="0" indent="0">
              <a:buNone/>
              <a:defRPr/>
            </a:pPr>
            <a:endParaRPr lang="en-US" sz="2400" dirty="0">
              <a:latin typeface="Times New Roman" panose="02020603050405020304" pitchFamily="18" charset="0"/>
              <a:cs typeface="Times New Roman" panose="02020603050405020304" pitchFamily="18" charset="0"/>
            </a:endParaRPr>
          </a:p>
          <a:p>
            <a:pPr marL="0" indent="0">
              <a:buNone/>
              <a:defRPr/>
            </a:pPr>
            <a:r>
              <a:rPr lang="en-US" sz="2400" dirty="0">
                <a:latin typeface="Times New Roman" panose="02020603050405020304" pitchFamily="18" charset="0"/>
                <a:cs typeface="Times New Roman" panose="02020603050405020304" pitchFamily="18" charset="0"/>
              </a:rPr>
              <a:t>A second main concern is related to the generalizability of the results and their relevance for more traditional contexts. I think the paper falls short of providing a convincing explanation of what can be extrapolated to more traditional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market settings and, additionally, to contexts in which alternative work arrangements are prevalent.</a:t>
            </a:r>
          </a:p>
          <a:p>
            <a:pPr marL="0" indent="0">
              <a:buNone/>
              <a:defRPr/>
            </a:pPr>
            <a:endParaRPr lang="en-US" sz="2400" dirty="0">
              <a:latin typeface="Times New Roman" panose="02020603050405020304" pitchFamily="18" charset="0"/>
              <a:cs typeface="Times New Roman" panose="02020603050405020304" pitchFamily="18" charset="0"/>
            </a:endParaRPr>
          </a:p>
          <a:p>
            <a:pPr marL="0" indent="0">
              <a:buNone/>
              <a:defRPr/>
            </a:pPr>
            <a:r>
              <a:rPr lang="en-US" sz="2400" dirty="0">
                <a:latin typeface="Times New Roman" panose="02020603050405020304" pitchFamily="18" charset="0"/>
                <a:cs typeface="Times New Roman" panose="02020603050405020304" pitchFamily="18" charset="0"/>
              </a:rPr>
              <a:t>More than 9 of 10 experimental studies that I handle at the JPE receive this comment in some form</a:t>
            </a:r>
          </a:p>
          <a:p>
            <a:pPr marL="0" indent="0">
              <a:buNone/>
              <a:defRPr/>
            </a:pPr>
            <a:endParaRPr lang="en-US" dirty="0"/>
          </a:p>
        </p:txBody>
      </p:sp>
    </p:spTree>
    <p:extLst>
      <p:ext uri="{BB962C8B-B14F-4D97-AF65-F5344CB8AC3E}">
        <p14:creationId xmlns:p14="http://schemas.microsoft.com/office/powerpoint/2010/main" val="324684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03BC1FF0-E469-494B-A864-1829E1DE3F89}"/>
              </a:ext>
            </a:extLst>
          </p:cNvPr>
          <p:cNvSpPr>
            <a:spLocks noGrp="1" noChangeArrowheads="1"/>
          </p:cNvSpPr>
          <p:nvPr>
            <p:ph type="title"/>
          </p:nvPr>
        </p:nvSpPr>
        <p:spPr>
          <a:xfrm>
            <a:off x="1485900" y="914400"/>
            <a:ext cx="6400800" cy="742950"/>
          </a:xfrm>
        </p:spPr>
        <p:txBody>
          <a:bodyPr/>
          <a:lstStyle/>
          <a:p>
            <a:pPr algn="ctr"/>
            <a:r>
              <a:rPr lang="en-US" altLang="en-US" sz="3600" b="1" dirty="0">
                <a:latin typeface="Times New Roman" panose="02020603050405020304" pitchFamily="18" charset="0"/>
                <a:cs typeface="Times New Roman" panose="02020603050405020304" pitchFamily="18" charset="0"/>
              </a:rPr>
              <a:t>External Validity  </a:t>
            </a:r>
          </a:p>
        </p:txBody>
      </p:sp>
      <p:sp>
        <p:nvSpPr>
          <p:cNvPr id="26627" name="Content Placeholder 2">
            <a:extLst>
              <a:ext uri="{FF2B5EF4-FFF2-40B4-BE49-F238E27FC236}">
                <a16:creationId xmlns:a16="http://schemas.microsoft.com/office/drawing/2014/main" id="{0C7DCA37-E6C7-48EC-9D9A-F9BCE939A769}"/>
              </a:ext>
            </a:extLst>
          </p:cNvPr>
          <p:cNvSpPr>
            <a:spLocks noGrp="1" noChangeArrowheads="1"/>
          </p:cNvSpPr>
          <p:nvPr>
            <p:ph idx="1"/>
          </p:nvPr>
        </p:nvSpPr>
        <p:spPr>
          <a:xfrm>
            <a:off x="789468" y="1752600"/>
            <a:ext cx="7719238" cy="4876800"/>
          </a:xfrm>
        </p:spPr>
        <p:txBody>
          <a:bodyPr>
            <a:noAutofit/>
          </a:bodyPr>
          <a:lstStyle/>
          <a:p>
            <a:r>
              <a:rPr lang="en-US" altLang="en-US" sz="2400" dirty="0">
                <a:latin typeface="Times New Roman" panose="02020603050405020304" pitchFamily="18" charset="0"/>
                <a:cs typeface="Times New Roman" panose="02020603050405020304" pitchFamily="18" charset="0"/>
              </a:rPr>
              <a:t>If we really want to stop all empiricism in top journals we should maintain our absent-minded complaining about this issue.  </a:t>
            </a:r>
          </a:p>
          <a:p>
            <a:pPr lvl="1"/>
            <a:r>
              <a:rPr lang="en-US" altLang="en-US" sz="2400" dirty="0">
                <a:latin typeface="Times New Roman" panose="02020603050405020304" pitchFamily="18" charset="0"/>
                <a:cs typeface="Times New Roman" panose="02020603050405020304" pitchFamily="18" charset="0"/>
              </a:rPr>
              <a:t>Experimenters are especially susceptible because they have identification figured out (with naturally-occurring data, identification tends to be the show down)</a:t>
            </a:r>
          </a:p>
          <a:p>
            <a:pPr lvl="1"/>
            <a:endParaRPr lang="en-US" altLang="en-US" sz="2400" dirty="0">
              <a:latin typeface="Times New Roman" panose="02020603050405020304" pitchFamily="18" charset="0"/>
              <a:cs typeface="Times New Roman" panose="02020603050405020304" pitchFamily="18" charset="0"/>
            </a:endParaRPr>
          </a:p>
          <a:p>
            <a:pPr lvl="1"/>
            <a:r>
              <a:rPr lang="en-US" altLang="en-US" sz="2400" dirty="0">
                <a:latin typeface="Times New Roman" panose="02020603050405020304" pitchFamily="18" charset="0"/>
                <a:cs typeface="Times New Roman" panose="02020603050405020304" pitchFamily="18" charset="0"/>
              </a:rPr>
              <a:t>The truth is that if you really want, EVERY empirical study can be rejected based on this complaint (time, situation, and/or space will do you in every time)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969EE35-016D-476C-AE43-AB44516EBA10}"/>
              </a:ext>
            </a:extLst>
          </p:cNvPr>
          <p:cNvSpPr>
            <a:spLocks noGrp="1" noChangeArrowheads="1"/>
          </p:cNvSpPr>
          <p:nvPr>
            <p:ph type="title"/>
          </p:nvPr>
        </p:nvSpPr>
        <p:spPr>
          <a:xfrm>
            <a:off x="1314450" y="457200"/>
            <a:ext cx="6572250" cy="1219200"/>
          </a:xfrm>
        </p:spPr>
        <p:txBody>
          <a:bodyPr>
            <a:normAutofit/>
          </a:bodyPr>
          <a:lstStyle/>
          <a:p>
            <a:pPr algn="ctr"/>
            <a:r>
              <a:rPr lang="en-US" sz="3600" b="1" dirty="0">
                <a:latin typeface="Times New Roman" panose="02020603050405020304" pitchFamily="18" charset="0"/>
                <a:cs typeface="Times New Roman" panose="02020603050405020304" pitchFamily="18" charset="0"/>
              </a:rPr>
              <a:t>What to do?</a:t>
            </a:r>
            <a:br>
              <a:rPr 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Tackling it Head-On</a:t>
            </a:r>
          </a:p>
        </p:txBody>
      </p:sp>
      <p:sp>
        <p:nvSpPr>
          <p:cNvPr id="27651" name="Content Placeholder 2">
            <a:extLst>
              <a:ext uri="{FF2B5EF4-FFF2-40B4-BE49-F238E27FC236}">
                <a16:creationId xmlns:a16="http://schemas.microsoft.com/office/drawing/2014/main" id="{D16A7212-6432-4665-9E51-4BB79779AC65}"/>
              </a:ext>
            </a:extLst>
          </p:cNvPr>
          <p:cNvSpPr>
            <a:spLocks noGrp="1" noChangeArrowheads="1"/>
          </p:cNvSpPr>
          <p:nvPr>
            <p:ph idx="1"/>
          </p:nvPr>
        </p:nvSpPr>
        <p:spPr>
          <a:xfrm>
            <a:off x="457200" y="1885950"/>
            <a:ext cx="8305800" cy="3371850"/>
          </a:xfrm>
        </p:spPr>
        <p:txBody>
          <a:bodyPr>
            <a:noAutofit/>
          </a:bodyPr>
          <a:lstStyle/>
          <a:p>
            <a:r>
              <a:rPr lang="en-US" sz="2400" dirty="0">
                <a:latin typeface="Times New Roman" panose="02020603050405020304" pitchFamily="18" charset="0"/>
                <a:cs typeface="Times New Roman" panose="02020603050405020304" pitchFamily="18" charset="0"/>
              </a:rPr>
              <a:t>A satirical take:</a:t>
            </a:r>
          </a:p>
          <a:p>
            <a:pPr marL="0" indent="0">
              <a:buNone/>
            </a:pPr>
            <a:r>
              <a:rPr lang="en-US" sz="2400" dirty="0">
                <a:latin typeface="Times New Roman" panose="02020603050405020304" pitchFamily="18" charset="0"/>
                <a:cs typeface="Times New Roman" panose="02020603050405020304" pitchFamily="18" charset="0"/>
              </a:rPr>
              <a:t>List, John A. (2020)  “Non </a:t>
            </a:r>
            <a:r>
              <a:rPr lang="en-US" sz="2400" dirty="0" err="1">
                <a:latin typeface="Times New Roman" panose="02020603050405020304" pitchFamily="18" charset="0"/>
                <a:cs typeface="Times New Roman" panose="02020603050405020304" pitchFamily="18" charset="0"/>
              </a:rPr>
              <a:t>est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Disputandum</a:t>
            </a:r>
            <a:r>
              <a:rPr lang="en-US" sz="2400" dirty="0">
                <a:latin typeface="Times New Roman" panose="02020603050405020304" pitchFamily="18" charset="0"/>
                <a:cs typeface="Times New Roman" panose="02020603050405020304" pitchFamily="18" charset="0"/>
              </a:rPr>
              <a:t> de Generalizability? A Glimpse into The External Validity Trial”</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Author Onus </a:t>
            </a:r>
            <a:r>
              <a:rPr lang="en-US" sz="2400" dirty="0" err="1">
                <a:latin typeface="Times New Roman" panose="02020603050405020304" pitchFamily="18" charset="0"/>
                <a:cs typeface="Times New Roman" panose="02020603050405020304" pitchFamily="18" charset="0"/>
              </a:rPr>
              <a:t>Probandi</a:t>
            </a:r>
            <a:endParaRPr lang="en-US" sz="2400" dirty="0">
              <a:latin typeface="Times New Roman" panose="02020603050405020304" pitchFamily="18" charset="0"/>
              <a:cs typeface="Times New Roman" panose="02020603050405020304" pitchFamily="18" charset="0"/>
            </a:endParaRPr>
          </a:p>
          <a:p>
            <a:pPr lvl="0" fontAlgn="ctr"/>
            <a:r>
              <a:rPr lang="en-US" sz="2400" dirty="0">
                <a:latin typeface="Times New Roman" panose="02020603050405020304" pitchFamily="18" charset="0"/>
                <a:cs typeface="Times New Roman" panose="02020603050405020304" pitchFamily="18" charset="0"/>
              </a:rPr>
              <a:t>Much like we have features that give confidence of internal validity in our work, we need the same with EV </a:t>
            </a:r>
          </a:p>
          <a:p>
            <a:pPr lvl="0" fontAlgn="ctr"/>
            <a:r>
              <a:rPr lang="en-US" sz="2400" dirty="0">
                <a:latin typeface="Times New Roman" panose="02020603050405020304" pitchFamily="18" charset="0"/>
                <a:cs typeface="Times New Roman" panose="02020603050405020304" pitchFamily="18" charset="0"/>
              </a:rPr>
              <a:t>Economic approach to EV provides 4 reporting areas that give insight into when preferences, beliefs, or individual constraints might vary importantly across populations of people, settings, situations, and time </a:t>
            </a:r>
          </a:p>
          <a:p>
            <a:pPr lvl="0" fontAlgn="ctr"/>
            <a:r>
              <a:rPr lang="en-US" sz="2400" dirty="0">
                <a:latin typeface="Times New Roman" panose="02020603050405020304" pitchFamily="18" charset="0"/>
                <a:cs typeface="Times New Roman" panose="02020603050405020304" pitchFamily="18" charset="0"/>
              </a:rPr>
              <a:t>Our papers should report on these 4 areas just as we do with IV </a:t>
            </a:r>
            <a:r>
              <a:rPr lang="en-US" altLang="en-US" sz="2400"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arn(inVertical)">
                                      <p:cBhvr>
                                        <p:cTn id="7" dur="500"/>
                                        <p:tgtEl>
                                          <p:spTgt spid="27651">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barn(inVertical)">
                                      <p:cBhvr>
                                        <p:cTn id="10" dur="500"/>
                                        <p:tgtEl>
                                          <p:spTgt spid="276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animEffect transition="in" filter="barn(inVertical)">
                                      <p:cBhvr>
                                        <p:cTn id="15" dur="500"/>
                                        <p:tgtEl>
                                          <p:spTgt spid="27651">
                                            <p:txEl>
                                              <p:pRg st="3" end="3"/>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7651">
                                            <p:txEl>
                                              <p:pRg st="4" end="4"/>
                                            </p:txEl>
                                          </p:spTgt>
                                        </p:tgtEl>
                                        <p:attrNameLst>
                                          <p:attrName>style.visibility</p:attrName>
                                        </p:attrNameLst>
                                      </p:cBhvr>
                                      <p:to>
                                        <p:strVal val="visible"/>
                                      </p:to>
                                    </p:set>
                                    <p:animEffect transition="in" filter="barn(inVertical)">
                                      <p:cBhvr>
                                        <p:cTn id="18" dur="500"/>
                                        <p:tgtEl>
                                          <p:spTgt spid="27651">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animEffect transition="in" filter="barn(inVertical)">
                                      <p:cBhvr>
                                        <p:cTn id="23" dur="500"/>
                                        <p:tgtEl>
                                          <p:spTgt spid="2765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7651">
                                            <p:txEl>
                                              <p:pRg st="6" end="6"/>
                                            </p:txEl>
                                          </p:spTgt>
                                        </p:tgtEl>
                                        <p:attrNameLst>
                                          <p:attrName>style.visibility</p:attrName>
                                        </p:attrNameLst>
                                      </p:cBhvr>
                                      <p:to>
                                        <p:strVal val="visible"/>
                                      </p:to>
                                    </p:set>
                                    <p:animEffect transition="in" filter="barn(inVertical)">
                                      <p:cBhvr>
                                        <p:cTn id="28" dur="5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969EE35-016D-476C-AE43-AB44516EBA10}"/>
              </a:ext>
            </a:extLst>
          </p:cNvPr>
          <p:cNvSpPr>
            <a:spLocks noGrp="1" noChangeArrowheads="1"/>
          </p:cNvSpPr>
          <p:nvPr>
            <p:ph type="title"/>
          </p:nvPr>
        </p:nvSpPr>
        <p:spPr>
          <a:xfrm>
            <a:off x="1314450" y="457200"/>
            <a:ext cx="6572250" cy="1219200"/>
          </a:xfrm>
        </p:spPr>
        <p:txBody>
          <a:bodyPr>
            <a:normAutofit/>
          </a:bodyPr>
          <a:lstStyle/>
          <a:p>
            <a:pPr algn="ctr"/>
            <a:r>
              <a:rPr lang="en-US" sz="3600" b="1" dirty="0">
                <a:latin typeface="Times New Roman" panose="02020603050405020304" pitchFamily="18" charset="0"/>
                <a:cs typeface="Times New Roman" panose="02020603050405020304" pitchFamily="18" charset="0"/>
              </a:rPr>
              <a:t>What to do?</a:t>
            </a:r>
            <a:br>
              <a:rPr 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Tackling it Head-On</a:t>
            </a:r>
          </a:p>
        </p:txBody>
      </p:sp>
      <p:sp>
        <p:nvSpPr>
          <p:cNvPr id="27651" name="Content Placeholder 2">
            <a:extLst>
              <a:ext uri="{FF2B5EF4-FFF2-40B4-BE49-F238E27FC236}">
                <a16:creationId xmlns:a16="http://schemas.microsoft.com/office/drawing/2014/main" id="{D16A7212-6432-4665-9E51-4BB79779AC65}"/>
              </a:ext>
            </a:extLst>
          </p:cNvPr>
          <p:cNvSpPr>
            <a:spLocks noGrp="1" noChangeArrowheads="1"/>
          </p:cNvSpPr>
          <p:nvPr>
            <p:ph idx="1"/>
          </p:nvPr>
        </p:nvSpPr>
        <p:spPr>
          <a:xfrm>
            <a:off x="381000" y="1885950"/>
            <a:ext cx="8534400" cy="3371850"/>
          </a:xfrm>
        </p:spPr>
        <p:txBody>
          <a:bodyPr>
            <a:noAutofit/>
          </a:bodyPr>
          <a:lstStyle/>
          <a:p>
            <a:r>
              <a:rPr lang="en-US" altLang="en-US" sz="2700" dirty="0">
                <a:latin typeface="Times New Roman" panose="02020603050405020304" pitchFamily="18" charset="0"/>
                <a:cs typeface="Times New Roman" panose="02020603050405020304" pitchFamily="18" charset="0"/>
              </a:rPr>
              <a:t>EV Litmus Test:  can you confidently say that it is difficult/impossible to find a better setting than the one studied in your paper to test convincingly the relevance of your conjectures?  </a:t>
            </a:r>
          </a:p>
          <a:p>
            <a:endParaRPr lang="en-US" altLang="en-US" sz="2700" dirty="0">
              <a:latin typeface="Times New Roman" panose="02020603050405020304" pitchFamily="18" charset="0"/>
              <a:cs typeface="Times New Roman" panose="02020603050405020304" pitchFamily="18" charset="0"/>
            </a:endParaRPr>
          </a:p>
          <a:p>
            <a:r>
              <a:rPr lang="en-US" altLang="en-US" sz="2700" dirty="0">
                <a:latin typeface="Times New Roman" panose="02020603050405020304" pitchFamily="18" charset="0"/>
                <a:cs typeface="Times New Roman" panose="02020603050405020304" pitchFamily="18" charset="0"/>
              </a:rPr>
              <a:t>Many critics view unique settings as a negative distraction.  This is the exact opposite way to think of the issue:  if the unique setting itself allows you to do the relevant test at hand and no other setting can, then you have found the *perfect* domain for your study.   </a:t>
            </a:r>
          </a:p>
        </p:txBody>
      </p:sp>
    </p:spTree>
    <p:extLst>
      <p:ext uri="{BB962C8B-B14F-4D97-AF65-F5344CB8AC3E}">
        <p14:creationId xmlns:p14="http://schemas.microsoft.com/office/powerpoint/2010/main" val="5001816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5A83-02F4-4538-A8C3-CFDC86C1AF5B}"/>
              </a:ext>
            </a:extLst>
          </p:cNvPr>
          <p:cNvSpPr>
            <a:spLocks noGrp="1"/>
          </p:cNvSpPr>
          <p:nvPr>
            <p:ph type="title"/>
          </p:nvPr>
        </p:nvSpPr>
        <p:spPr/>
        <p:txBody>
          <a:bodyPr/>
          <a:lstStyle/>
          <a:p>
            <a:pPr algn="ctr"/>
            <a:r>
              <a:rPr lang="en-US" sz="3600" b="1" dirty="0"/>
              <a:t>All Papers Are Not Created Equally</a:t>
            </a:r>
          </a:p>
        </p:txBody>
      </p:sp>
      <p:sp>
        <p:nvSpPr>
          <p:cNvPr id="3" name="Content Placeholder 2">
            <a:extLst>
              <a:ext uri="{FF2B5EF4-FFF2-40B4-BE49-F238E27FC236}">
                <a16:creationId xmlns:a16="http://schemas.microsoft.com/office/drawing/2014/main" id="{9A1340B7-1E9A-46B6-A007-78240C6A197C}"/>
              </a:ext>
            </a:extLst>
          </p:cNvPr>
          <p:cNvSpPr>
            <a:spLocks noGrp="1"/>
          </p:cNvSpPr>
          <p:nvPr>
            <p:ph idx="1"/>
          </p:nvPr>
        </p:nvSpPr>
        <p:spPr/>
        <p:txBody>
          <a:bodyPr/>
          <a:lstStyle/>
          <a:p>
            <a:pPr fontAlgn="ctr"/>
            <a:r>
              <a:rPr lang="en-US" sz="1800" b="1" dirty="0"/>
              <a:t>WAVE1</a:t>
            </a:r>
            <a:r>
              <a:rPr lang="en-US" sz="1800" dirty="0"/>
              <a:t>:  The basic building blocks of knowledge begin with exploratory work investigating causality, or efficacy, focusing primarily on producing first tests of theory or establishing initial causality.  In such cases, external validity serves as an ‘extra credit’ component when the counterfactual is provided with data.   </a:t>
            </a:r>
          </a:p>
          <a:p>
            <a:pPr fontAlgn="ctr"/>
            <a:endParaRPr lang="en-US" sz="1800" b="1" dirty="0"/>
          </a:p>
          <a:p>
            <a:pPr fontAlgn="ctr"/>
            <a:r>
              <a:rPr lang="en-US" sz="1800" b="1" dirty="0"/>
              <a:t>WAVE2</a:t>
            </a:r>
            <a:r>
              <a:rPr lang="en-US" sz="1800" dirty="0"/>
              <a:t>:  Building on the foundational features from WAVE1, WAVE2 studies, while maintaining the fidelity of internal validity, continue to replicate while digging into external validity, starting with relaxing homogeneity of population and situations. </a:t>
            </a:r>
          </a:p>
          <a:p>
            <a:pPr fontAlgn="ctr"/>
            <a:endParaRPr lang="en-US" sz="1800" b="1" dirty="0"/>
          </a:p>
          <a:p>
            <a:pPr fontAlgn="ctr"/>
            <a:r>
              <a:rPr lang="en-US" sz="1800" b="1" dirty="0"/>
              <a:t>WAVE3</a:t>
            </a:r>
            <a:r>
              <a:rPr lang="en-US" sz="1800" dirty="0"/>
              <a:t>:  Should be viewed as the final research completed before policy implementation or a deep understanding of the magnitude of the treatment effect, the underpinnings for why the intervention works, and a description of important boundary conditions.   </a:t>
            </a:r>
          </a:p>
        </p:txBody>
      </p:sp>
    </p:spTree>
    <p:extLst>
      <p:ext uri="{BB962C8B-B14F-4D97-AF65-F5344CB8AC3E}">
        <p14:creationId xmlns:p14="http://schemas.microsoft.com/office/powerpoint/2010/main" val="335738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257300"/>
            <a:ext cx="5943600" cy="4229100"/>
          </a:xfrm>
        </p:spPr>
      </p:pic>
      <p:sp>
        <p:nvSpPr>
          <p:cNvPr id="201731" name="Title 1"/>
          <p:cNvSpPr>
            <a:spLocks noGrp="1"/>
          </p:cNvSpPr>
          <p:nvPr>
            <p:ph type="title"/>
          </p:nvPr>
        </p:nvSpPr>
        <p:spPr/>
        <p:txBody>
          <a:bodyPr/>
          <a:lstStyle/>
          <a:p>
            <a:pPr algn="ctr"/>
            <a:endParaRPr lang="en-US" altLang="en-US"/>
          </a:p>
        </p:txBody>
      </p:sp>
    </p:spTree>
    <p:extLst>
      <p:ext uri="{BB962C8B-B14F-4D97-AF65-F5344CB8AC3E}">
        <p14:creationId xmlns:p14="http://schemas.microsoft.com/office/powerpoint/2010/main" val="987210231"/>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49421</TotalTime>
  <Words>444</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Times New Roman</vt:lpstr>
      <vt:lpstr>Verdana</vt:lpstr>
      <vt:lpstr>Wingdings</vt:lpstr>
      <vt:lpstr>Pixel</vt:lpstr>
      <vt:lpstr>PowerPoint Presentation</vt:lpstr>
      <vt:lpstr>PowerPoint Presentation</vt:lpstr>
      <vt:lpstr>What is Typhon to Experimentalists?  </vt:lpstr>
      <vt:lpstr>Uber Gender Pay Gap Paper</vt:lpstr>
      <vt:lpstr>External Validity  </vt:lpstr>
      <vt:lpstr>What to do? Tackling it Head-On</vt:lpstr>
      <vt:lpstr>What to do? Tackling it Head-On</vt:lpstr>
      <vt:lpstr>All Papers Are Not Created Equally</vt:lpstr>
      <vt:lpstr>PowerPoint Presentation</vt:lpstr>
    </vt:vector>
  </TitlesOfParts>
  <Company>US_EPA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Sullivan</dc:creator>
  <cp:lastModifiedBy>John List</cp:lastModifiedBy>
  <cp:revision>764</cp:revision>
  <dcterms:created xsi:type="dcterms:W3CDTF">2003-12-04T18:13:58Z</dcterms:created>
  <dcterms:modified xsi:type="dcterms:W3CDTF">2020-06-18T20:21:57Z</dcterms:modified>
</cp:coreProperties>
</file>